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sldIdLst>
    <p:sldId id="274" r:id="rId5"/>
    <p:sldId id="258" r:id="rId6"/>
    <p:sldId id="266" r:id="rId7"/>
    <p:sldId id="275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73" r:id="rId16"/>
    <p:sldId id="267" r:id="rId17"/>
    <p:sldId id="268" r:id="rId18"/>
    <p:sldId id="272" r:id="rId19"/>
    <p:sldId id="269" r:id="rId20"/>
    <p:sldId id="270" r:id="rId21"/>
    <p:sldId id="271" r:id="rId22"/>
    <p:sldId id="276" r:id="rId23"/>
  </p:sldIdLst>
  <p:sldSz cx="12192000" cy="6858000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79F8B6D-CD53-4C7C-A964-ABA7D9A74C2E}">
          <p14:sldIdLst>
            <p14:sldId id="274"/>
            <p14:sldId id="258"/>
            <p14:sldId id="266"/>
            <p14:sldId id="275"/>
            <p14:sldId id="259"/>
            <p14:sldId id="260"/>
            <p14:sldId id="261"/>
            <p14:sldId id="262"/>
            <p14:sldId id="263"/>
            <p14:sldId id="264"/>
            <p14:sldId id="265"/>
            <p14:sldId id="273"/>
            <p14:sldId id="267"/>
            <p14:sldId id="268"/>
            <p14:sldId id="272"/>
            <p14:sldId id="269"/>
            <p14:sldId id="270"/>
            <p14:sldId id="271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40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70" autoAdjust="0"/>
  </p:normalViewPr>
  <p:slideViewPr>
    <p:cSldViewPr snapToGrid="0">
      <p:cViewPr varScale="1">
        <p:scale>
          <a:sx n="89" d="100"/>
          <a:sy n="89" d="100"/>
        </p:scale>
        <p:origin x="46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AED9A8-5C8D-4431-A5F4-8C33E90860AB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C313F1-1FB8-4F83-8BC6-DAB5B44D12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8075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497B9-1650-49C0-9DC3-19077151AC12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D325D-58D3-4BF7-9D0E-103D0026DE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385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497B9-1650-49C0-9DC3-19077151AC12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D325D-58D3-4BF7-9D0E-103D0026DE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9139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497B9-1650-49C0-9DC3-19077151AC12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D325D-58D3-4BF7-9D0E-103D0026DE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3618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497B9-1650-49C0-9DC3-19077151AC12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D325D-58D3-4BF7-9D0E-103D0026DE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7000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497B9-1650-49C0-9DC3-19077151AC12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D325D-58D3-4BF7-9D0E-103D0026DE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937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497B9-1650-49C0-9DC3-19077151AC12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D325D-58D3-4BF7-9D0E-103D0026DE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815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497B9-1650-49C0-9DC3-19077151AC12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D325D-58D3-4BF7-9D0E-103D0026DE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9731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497B9-1650-49C0-9DC3-19077151AC12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D325D-58D3-4BF7-9D0E-103D0026DE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0802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497B9-1650-49C0-9DC3-19077151AC12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D325D-58D3-4BF7-9D0E-103D0026DE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4676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497B9-1650-49C0-9DC3-19077151AC12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D325D-58D3-4BF7-9D0E-103D0026DE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2187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497B9-1650-49C0-9DC3-19077151AC12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D325D-58D3-4BF7-9D0E-103D0026DE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7060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497B9-1650-49C0-9DC3-19077151AC12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D325D-58D3-4BF7-9D0E-103D0026DE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1940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9846604-DB37-FCCE-AB60-DE9BC6731883}"/>
              </a:ext>
            </a:extLst>
          </p:cNvPr>
          <p:cNvSpPr txBox="1"/>
          <p:nvPr/>
        </p:nvSpPr>
        <p:spPr>
          <a:xfrm>
            <a:off x="1753678" y="1997457"/>
            <a:ext cx="868464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Evaluate RLHF combined with RLAIF as an approach against RLHF &amp; RLAIF alone</a:t>
            </a:r>
            <a:endParaRPr lang="en-IN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FE2505-9737-4C93-7577-3E923D9D1E1E}"/>
              </a:ext>
            </a:extLst>
          </p:cNvPr>
          <p:cNvSpPr txBox="1"/>
          <p:nvPr/>
        </p:nvSpPr>
        <p:spPr>
          <a:xfrm>
            <a:off x="6492614" y="4860543"/>
            <a:ext cx="348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Professor:</a:t>
            </a:r>
          </a:p>
          <a:p>
            <a:r>
              <a:rPr lang="en-GB" dirty="0"/>
              <a:t>Dr. Shridevi S </a:t>
            </a:r>
            <a:br>
              <a:rPr lang="en-GB" b="1" dirty="0">
                <a:solidFill>
                  <a:schemeClr val="accent6"/>
                </a:solidFill>
              </a:rPr>
            </a:br>
            <a:endParaRPr lang="en-IN" b="1" dirty="0">
              <a:solidFill>
                <a:schemeClr val="accent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E122B7-0663-14D1-6BEA-68C10715D519}"/>
              </a:ext>
            </a:extLst>
          </p:cNvPr>
          <p:cNvSpPr txBox="1"/>
          <p:nvPr/>
        </p:nvSpPr>
        <p:spPr>
          <a:xfrm>
            <a:off x="8235014" y="4860543"/>
            <a:ext cx="37160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Team Members:</a:t>
            </a:r>
          </a:p>
          <a:p>
            <a:r>
              <a:rPr lang="en-GB" dirty="0"/>
              <a:t>Ayush Goel 21BCE1115</a:t>
            </a:r>
          </a:p>
          <a:p>
            <a:r>
              <a:rPr lang="en-GB" dirty="0"/>
              <a:t>Abhay Krishna 21BCE5378</a:t>
            </a:r>
          </a:p>
          <a:p>
            <a:r>
              <a:rPr lang="en-GB" dirty="0"/>
              <a:t>Pratyush Mittal 21BCE1808</a:t>
            </a:r>
          </a:p>
          <a:p>
            <a:br>
              <a:rPr lang="en-GB" b="1" dirty="0">
                <a:solidFill>
                  <a:schemeClr val="accent6"/>
                </a:solidFill>
              </a:rPr>
            </a:br>
            <a:endParaRPr lang="en-IN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550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FE21B4-1A43-91FF-FBC5-9EFBDD39F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086" y="1264430"/>
            <a:ext cx="9013828" cy="537790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44E8C6-72A2-B5B9-A518-14EFD746A8D8}"/>
              </a:ext>
            </a:extLst>
          </p:cNvPr>
          <p:cNvSpPr/>
          <p:nvPr/>
        </p:nvSpPr>
        <p:spPr>
          <a:xfrm>
            <a:off x="1" y="105045"/>
            <a:ext cx="169332" cy="482531"/>
          </a:xfrm>
          <a:prstGeom prst="rect">
            <a:avLst/>
          </a:prstGeom>
          <a:solidFill>
            <a:srgbClr val="0E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83B3F1-7BA7-5131-BB5B-0CD7B394BE3E}"/>
              </a:ext>
            </a:extLst>
          </p:cNvPr>
          <p:cNvSpPr/>
          <p:nvPr/>
        </p:nvSpPr>
        <p:spPr>
          <a:xfrm>
            <a:off x="237966" y="105045"/>
            <a:ext cx="75300" cy="4825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6B2A22-9365-BC24-E3E2-7087FEF9BB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9" t="20267" r="4175" b="26842"/>
          <a:stretch/>
        </p:blipFill>
        <p:spPr>
          <a:xfrm>
            <a:off x="10942081" y="105045"/>
            <a:ext cx="1249918" cy="4749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D47AAC-E66B-E708-CB82-AC66DBC727FD}"/>
              </a:ext>
            </a:extLst>
          </p:cNvPr>
          <p:cNvSpPr txBox="1"/>
          <p:nvPr/>
        </p:nvSpPr>
        <p:spPr>
          <a:xfrm>
            <a:off x="476609" y="157834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Alternative Method:</a:t>
            </a:r>
          </a:p>
        </p:txBody>
      </p:sp>
    </p:spTree>
    <p:extLst>
      <p:ext uri="{BB962C8B-B14F-4D97-AF65-F5344CB8AC3E}">
        <p14:creationId xmlns:p14="http://schemas.microsoft.com/office/powerpoint/2010/main" val="3451409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D2EDA0-06DE-92C4-D789-253CE19D19AB}"/>
              </a:ext>
            </a:extLst>
          </p:cNvPr>
          <p:cNvSpPr txBox="1"/>
          <p:nvPr/>
        </p:nvSpPr>
        <p:spPr>
          <a:xfrm>
            <a:off x="3029309" y="2828835"/>
            <a:ext cx="6133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/>
              <a:t>Google cloud implementation for fine tuning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566957-90C7-B21F-4F5C-3268F78B1917}"/>
              </a:ext>
            </a:extLst>
          </p:cNvPr>
          <p:cNvSpPr/>
          <p:nvPr/>
        </p:nvSpPr>
        <p:spPr>
          <a:xfrm>
            <a:off x="1" y="105045"/>
            <a:ext cx="169332" cy="482531"/>
          </a:xfrm>
          <a:prstGeom prst="rect">
            <a:avLst/>
          </a:prstGeom>
          <a:solidFill>
            <a:srgbClr val="0E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95408A-79F9-C604-846B-81B9D8F037D1}"/>
              </a:ext>
            </a:extLst>
          </p:cNvPr>
          <p:cNvSpPr/>
          <p:nvPr/>
        </p:nvSpPr>
        <p:spPr>
          <a:xfrm>
            <a:off x="237966" y="105045"/>
            <a:ext cx="75300" cy="4825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342E3-7F9C-721B-6383-17B8B7DE91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9" t="20267" r="4175" b="26842"/>
          <a:stretch/>
        </p:blipFill>
        <p:spPr>
          <a:xfrm>
            <a:off x="10942081" y="105045"/>
            <a:ext cx="1249918" cy="47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19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B1C55D-3098-2621-FF8F-05409463C2D5}"/>
              </a:ext>
            </a:extLst>
          </p:cNvPr>
          <p:cNvSpPr/>
          <p:nvPr/>
        </p:nvSpPr>
        <p:spPr>
          <a:xfrm>
            <a:off x="1" y="105045"/>
            <a:ext cx="169332" cy="482531"/>
          </a:xfrm>
          <a:prstGeom prst="rect">
            <a:avLst/>
          </a:prstGeom>
          <a:solidFill>
            <a:srgbClr val="0E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66B969-A81A-B378-5FA8-5DFBF1B126D5}"/>
              </a:ext>
            </a:extLst>
          </p:cNvPr>
          <p:cNvSpPr/>
          <p:nvPr/>
        </p:nvSpPr>
        <p:spPr>
          <a:xfrm>
            <a:off x="237966" y="105045"/>
            <a:ext cx="75300" cy="4825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B1DB4C-FD93-554A-C623-C752C56121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9" t="20267" r="4175" b="26842"/>
          <a:stretch/>
        </p:blipFill>
        <p:spPr>
          <a:xfrm>
            <a:off x="10942081" y="105045"/>
            <a:ext cx="1249918" cy="4749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4FB11D-2CE9-F5ED-D590-13DCF1F51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604" y="1620237"/>
            <a:ext cx="9402792" cy="45544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FCD22F-D390-84BD-A152-A08E6FF2BA00}"/>
              </a:ext>
            </a:extLst>
          </p:cNvPr>
          <p:cNvSpPr txBox="1"/>
          <p:nvPr/>
        </p:nvSpPr>
        <p:spPr>
          <a:xfrm>
            <a:off x="500332" y="157834"/>
            <a:ext cx="3912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Trying </a:t>
            </a:r>
            <a:r>
              <a:rPr lang="en-IN" dirty="0" err="1"/>
              <a:t>google’s</a:t>
            </a:r>
            <a:r>
              <a:rPr lang="en-IN" dirty="0"/>
              <a:t> Tune and </a:t>
            </a:r>
            <a:r>
              <a:rPr lang="en-IN" dirty="0" err="1"/>
              <a:t>distill</a:t>
            </a:r>
            <a:r>
              <a:rPr lang="en-IN" dirty="0"/>
              <a:t> feature: </a:t>
            </a:r>
          </a:p>
        </p:txBody>
      </p:sp>
    </p:spTree>
    <p:extLst>
      <p:ext uri="{BB962C8B-B14F-4D97-AF65-F5344CB8AC3E}">
        <p14:creationId xmlns:p14="http://schemas.microsoft.com/office/powerpoint/2010/main" val="4005378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44953B8-801C-208A-7275-63DF7BC96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98" y="1300256"/>
            <a:ext cx="10233804" cy="54526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7A8BAF-FECA-26E3-B9F1-5CB8C7C159D6}"/>
              </a:ext>
            </a:extLst>
          </p:cNvPr>
          <p:cNvSpPr/>
          <p:nvPr/>
        </p:nvSpPr>
        <p:spPr>
          <a:xfrm>
            <a:off x="1" y="105045"/>
            <a:ext cx="169332" cy="482531"/>
          </a:xfrm>
          <a:prstGeom prst="rect">
            <a:avLst/>
          </a:prstGeom>
          <a:solidFill>
            <a:srgbClr val="0E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34B3D7-4826-D8F6-B660-08B7A711F36E}"/>
              </a:ext>
            </a:extLst>
          </p:cNvPr>
          <p:cNvSpPr/>
          <p:nvPr/>
        </p:nvSpPr>
        <p:spPr>
          <a:xfrm>
            <a:off x="237966" y="105045"/>
            <a:ext cx="75300" cy="4825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D63DA9-C9A5-1D58-04E6-E660815ED4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9" t="20267" r="4175" b="26842"/>
          <a:stretch/>
        </p:blipFill>
        <p:spPr>
          <a:xfrm>
            <a:off x="10942081" y="105045"/>
            <a:ext cx="1249918" cy="4749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F2841C-6898-4B70-476F-C7A399EB6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165" y="1221410"/>
            <a:ext cx="3619814" cy="21033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9F671E-6284-D344-B543-0CA60C2E34F3}"/>
              </a:ext>
            </a:extLst>
          </p:cNvPr>
          <p:cNvSpPr txBox="1"/>
          <p:nvPr/>
        </p:nvSpPr>
        <p:spPr>
          <a:xfrm>
            <a:off x="483079" y="157834"/>
            <a:ext cx="2760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Error in pipeline:</a:t>
            </a:r>
          </a:p>
        </p:txBody>
      </p:sp>
    </p:spTree>
    <p:extLst>
      <p:ext uri="{BB962C8B-B14F-4D97-AF65-F5344CB8AC3E}">
        <p14:creationId xmlns:p14="http://schemas.microsoft.com/office/powerpoint/2010/main" val="1572824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4A72DC1-542A-6A39-87DE-CD2B0943C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30" y="1383305"/>
            <a:ext cx="11061940" cy="53696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192066D-926C-816E-576D-D3F2E1AC96A0}"/>
              </a:ext>
            </a:extLst>
          </p:cNvPr>
          <p:cNvSpPr/>
          <p:nvPr/>
        </p:nvSpPr>
        <p:spPr>
          <a:xfrm>
            <a:off x="1" y="105045"/>
            <a:ext cx="169332" cy="482531"/>
          </a:xfrm>
          <a:prstGeom prst="rect">
            <a:avLst/>
          </a:prstGeom>
          <a:solidFill>
            <a:srgbClr val="0E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E00042-DFFB-CAC5-DAA7-FC8A16936E3C}"/>
              </a:ext>
            </a:extLst>
          </p:cNvPr>
          <p:cNvSpPr/>
          <p:nvPr/>
        </p:nvSpPr>
        <p:spPr>
          <a:xfrm>
            <a:off x="237966" y="105045"/>
            <a:ext cx="75300" cy="4825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0A9D07-1E6A-AC38-EC8F-1DED80B0E9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9" t="20267" r="4175" b="26842"/>
          <a:stretch/>
        </p:blipFill>
        <p:spPr>
          <a:xfrm>
            <a:off x="10942081" y="105045"/>
            <a:ext cx="1249918" cy="4749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66B4BE-598B-A342-2DCF-52ED8C8838EC}"/>
              </a:ext>
            </a:extLst>
          </p:cNvPr>
          <p:cNvSpPr txBox="1"/>
          <p:nvPr/>
        </p:nvSpPr>
        <p:spPr>
          <a:xfrm>
            <a:off x="457200" y="157834"/>
            <a:ext cx="524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Google’s model garden for llama2 and mistral models:</a:t>
            </a:r>
          </a:p>
        </p:txBody>
      </p:sp>
    </p:spTree>
    <p:extLst>
      <p:ext uri="{BB962C8B-B14F-4D97-AF65-F5344CB8AC3E}">
        <p14:creationId xmlns:p14="http://schemas.microsoft.com/office/powerpoint/2010/main" val="2112584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FF5E41-7A59-D92D-F12D-BAB1E11E0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674" y="2110253"/>
            <a:ext cx="9830652" cy="39627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49D7121-9DCF-50CB-7D3B-4555C0030AFC}"/>
              </a:ext>
            </a:extLst>
          </p:cNvPr>
          <p:cNvSpPr/>
          <p:nvPr/>
        </p:nvSpPr>
        <p:spPr>
          <a:xfrm>
            <a:off x="1" y="105045"/>
            <a:ext cx="169332" cy="482531"/>
          </a:xfrm>
          <a:prstGeom prst="rect">
            <a:avLst/>
          </a:prstGeom>
          <a:solidFill>
            <a:srgbClr val="0E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64D066-8BE6-0A82-4028-438F79CCA8EF}"/>
              </a:ext>
            </a:extLst>
          </p:cNvPr>
          <p:cNvSpPr/>
          <p:nvPr/>
        </p:nvSpPr>
        <p:spPr>
          <a:xfrm>
            <a:off x="237966" y="105045"/>
            <a:ext cx="75300" cy="4825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C7A6F5-99BC-62BF-BD7B-3B0C31DCB7D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9" t="20267" r="4175" b="26842"/>
          <a:stretch/>
        </p:blipFill>
        <p:spPr>
          <a:xfrm>
            <a:off x="10942081" y="105045"/>
            <a:ext cx="1249918" cy="4749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BA18EF-DB8C-A150-42A7-6AD16DA49FFC}"/>
              </a:ext>
            </a:extLst>
          </p:cNvPr>
          <p:cNvSpPr txBox="1"/>
          <p:nvPr/>
        </p:nvSpPr>
        <p:spPr>
          <a:xfrm>
            <a:off x="474453" y="157834"/>
            <a:ext cx="3945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GPU configuration and availability error:</a:t>
            </a:r>
          </a:p>
        </p:txBody>
      </p:sp>
    </p:spTree>
    <p:extLst>
      <p:ext uri="{BB962C8B-B14F-4D97-AF65-F5344CB8AC3E}">
        <p14:creationId xmlns:p14="http://schemas.microsoft.com/office/powerpoint/2010/main" val="682794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135EACE-958C-CBF4-98D4-CC0AED60F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621" y="802995"/>
            <a:ext cx="8028758" cy="595148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9046D7-28CC-1EC6-9C94-ED8914379B46}"/>
              </a:ext>
            </a:extLst>
          </p:cNvPr>
          <p:cNvSpPr/>
          <p:nvPr/>
        </p:nvSpPr>
        <p:spPr>
          <a:xfrm>
            <a:off x="1" y="105045"/>
            <a:ext cx="169332" cy="482531"/>
          </a:xfrm>
          <a:prstGeom prst="rect">
            <a:avLst/>
          </a:prstGeom>
          <a:solidFill>
            <a:srgbClr val="0E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265E5A-C1E0-05C8-06C5-EED5D0C0B647}"/>
              </a:ext>
            </a:extLst>
          </p:cNvPr>
          <p:cNvSpPr/>
          <p:nvPr/>
        </p:nvSpPr>
        <p:spPr>
          <a:xfrm>
            <a:off x="237966" y="105045"/>
            <a:ext cx="75300" cy="4825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756780-5F4B-CFC5-49BC-0D5E2EA754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9" t="20267" r="4175" b="26842"/>
          <a:stretch/>
        </p:blipFill>
        <p:spPr>
          <a:xfrm>
            <a:off x="10942081" y="105045"/>
            <a:ext cx="1249918" cy="4749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3B8998-C3CC-4542-AD20-8404FC33B9BD}"/>
              </a:ext>
            </a:extLst>
          </p:cNvPr>
          <p:cNvSpPr txBox="1"/>
          <p:nvPr/>
        </p:nvSpPr>
        <p:spPr>
          <a:xfrm>
            <a:off x="526212" y="157834"/>
            <a:ext cx="2768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Using </a:t>
            </a:r>
            <a:r>
              <a:rPr lang="en-IN" dirty="0" err="1"/>
              <a:t>meta’s</a:t>
            </a:r>
            <a:r>
              <a:rPr lang="en-IN" dirty="0"/>
              <a:t> llama2 model:</a:t>
            </a:r>
          </a:p>
        </p:txBody>
      </p:sp>
    </p:spTree>
    <p:extLst>
      <p:ext uri="{BB962C8B-B14F-4D97-AF65-F5344CB8AC3E}">
        <p14:creationId xmlns:p14="http://schemas.microsoft.com/office/powerpoint/2010/main" val="1617304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with text&#10;&#10;Description automatically generated">
            <a:extLst>
              <a:ext uri="{FF2B5EF4-FFF2-40B4-BE49-F238E27FC236}">
                <a16:creationId xmlns:a16="http://schemas.microsoft.com/office/drawing/2014/main" id="{8695718C-2D3E-9C2D-238F-60344F8B8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41" y="1917849"/>
            <a:ext cx="9095117" cy="486730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DBC5329-EF19-D3E2-FD4A-26254A03EE55}"/>
              </a:ext>
            </a:extLst>
          </p:cNvPr>
          <p:cNvSpPr/>
          <p:nvPr/>
        </p:nvSpPr>
        <p:spPr>
          <a:xfrm>
            <a:off x="1" y="105045"/>
            <a:ext cx="169332" cy="482531"/>
          </a:xfrm>
          <a:prstGeom prst="rect">
            <a:avLst/>
          </a:prstGeom>
          <a:solidFill>
            <a:srgbClr val="0E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C0CCC9-4651-EB7A-B6E4-2BEED52397F2}"/>
              </a:ext>
            </a:extLst>
          </p:cNvPr>
          <p:cNvSpPr/>
          <p:nvPr/>
        </p:nvSpPr>
        <p:spPr>
          <a:xfrm>
            <a:off x="237966" y="105045"/>
            <a:ext cx="75300" cy="4825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C87FA7-32FC-C117-ECE0-A6B6B98D52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9" t="20267" r="4175" b="26842"/>
          <a:stretch/>
        </p:blipFill>
        <p:spPr>
          <a:xfrm>
            <a:off x="10942081" y="105045"/>
            <a:ext cx="1249918" cy="4749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BCF7D3-328E-F104-1122-C05256BCB969}"/>
              </a:ext>
            </a:extLst>
          </p:cNvPr>
          <p:cNvSpPr txBox="1"/>
          <p:nvPr/>
        </p:nvSpPr>
        <p:spPr>
          <a:xfrm>
            <a:off x="381899" y="157834"/>
            <a:ext cx="4012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Trying to run mistral locally using </a:t>
            </a:r>
            <a:r>
              <a:rPr lang="en-IN" dirty="0" err="1"/>
              <a:t>ollama</a:t>
            </a:r>
            <a:r>
              <a:rPr lang="en-IN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075905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DDCFFA-4549-CE32-963C-13BFA2D9B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752" y="3942452"/>
            <a:ext cx="12192000" cy="8191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09C0EA8-A07E-B49D-8D2A-290D8220F221}"/>
              </a:ext>
            </a:extLst>
          </p:cNvPr>
          <p:cNvSpPr/>
          <p:nvPr/>
        </p:nvSpPr>
        <p:spPr>
          <a:xfrm>
            <a:off x="1" y="105045"/>
            <a:ext cx="169332" cy="482531"/>
          </a:xfrm>
          <a:prstGeom prst="rect">
            <a:avLst/>
          </a:prstGeom>
          <a:solidFill>
            <a:srgbClr val="0E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19AE28-CEAC-D04A-9966-B451DDFEC7D5}"/>
              </a:ext>
            </a:extLst>
          </p:cNvPr>
          <p:cNvSpPr/>
          <p:nvPr/>
        </p:nvSpPr>
        <p:spPr>
          <a:xfrm>
            <a:off x="237966" y="105045"/>
            <a:ext cx="75300" cy="4825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9DAF5D-243A-E9D7-BAA6-D5CDBDE046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9" t="20267" r="4175" b="26842"/>
          <a:stretch/>
        </p:blipFill>
        <p:spPr>
          <a:xfrm>
            <a:off x="10942081" y="105045"/>
            <a:ext cx="1249918" cy="4749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985CFA-143A-60A1-6897-4E23CB5B828A}"/>
              </a:ext>
            </a:extLst>
          </p:cNvPr>
          <p:cNvSpPr txBox="1"/>
          <p:nvPr/>
        </p:nvSpPr>
        <p:spPr>
          <a:xfrm>
            <a:off x="448574" y="156308"/>
            <a:ext cx="2206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Result and validation: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D1E184-D4FA-A1C3-8180-1471373CF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27864"/>
            <a:ext cx="10016374" cy="11887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821D6D-B7C8-1B65-AAD2-490928D03C86}"/>
              </a:ext>
            </a:extLst>
          </p:cNvPr>
          <p:cNvSpPr txBox="1"/>
          <p:nvPr/>
        </p:nvSpPr>
        <p:spPr>
          <a:xfrm>
            <a:off x="169333" y="1396596"/>
            <a:ext cx="1729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Predicted result: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4D992E-FD35-219E-1647-5771F63EED8F}"/>
              </a:ext>
            </a:extLst>
          </p:cNvPr>
          <p:cNvSpPr txBox="1"/>
          <p:nvPr/>
        </p:nvSpPr>
        <p:spPr>
          <a:xfrm>
            <a:off x="169333" y="3570763"/>
            <a:ext cx="825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893371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A93F9-161A-9DC5-6E85-C3E9C8EA5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Plans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C1B66-D1F0-EFD2-C111-59BC221DB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Find Appropriate resources for Fine-tuning LLM.</a:t>
            </a:r>
          </a:p>
          <a:p>
            <a:r>
              <a:rPr lang="en-GB" dirty="0"/>
              <a:t>Apply RLHF on Fine-Tuned LLM.</a:t>
            </a:r>
          </a:p>
          <a:p>
            <a:r>
              <a:rPr lang="en-GB" dirty="0"/>
              <a:t>Find a method to use RLAIF.</a:t>
            </a:r>
          </a:p>
          <a:p>
            <a:r>
              <a:rPr lang="en-GB" dirty="0"/>
              <a:t>Compare the accuracy of the model using RLAIF alone, RLHF alone, both RLAIF and RLHF.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7B32E-1CA7-E453-4B5A-4B52D16449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9" t="20267" r="4175" b="26842"/>
          <a:stretch/>
        </p:blipFill>
        <p:spPr>
          <a:xfrm>
            <a:off x="10942081" y="112666"/>
            <a:ext cx="1249918" cy="4749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BDC774-E8F5-0C9A-5EB4-92A09911351C}"/>
              </a:ext>
            </a:extLst>
          </p:cNvPr>
          <p:cNvSpPr/>
          <p:nvPr/>
        </p:nvSpPr>
        <p:spPr>
          <a:xfrm>
            <a:off x="1" y="105045"/>
            <a:ext cx="169332" cy="482531"/>
          </a:xfrm>
          <a:prstGeom prst="rect">
            <a:avLst/>
          </a:prstGeom>
          <a:solidFill>
            <a:srgbClr val="0E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8E974D-A431-0629-1199-0D1D3D463004}"/>
              </a:ext>
            </a:extLst>
          </p:cNvPr>
          <p:cNvSpPr/>
          <p:nvPr/>
        </p:nvSpPr>
        <p:spPr>
          <a:xfrm>
            <a:off x="237966" y="105045"/>
            <a:ext cx="75300" cy="4825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710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7261" y="700412"/>
            <a:ext cx="11840507" cy="9241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" y="105045"/>
            <a:ext cx="169332" cy="482531"/>
          </a:xfrm>
          <a:prstGeom prst="rect">
            <a:avLst/>
          </a:prstGeom>
          <a:solidFill>
            <a:srgbClr val="0E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7759" y="159436"/>
            <a:ext cx="114349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1600" dirty="0">
                <a:latin typeface="SamsungOne 600C" panose="020B0706030303020204" pitchFamily="34" charset="0"/>
                <a:ea typeface="SamsungOne 600C" panose="020B0706030303020204" pitchFamily="34" charset="0"/>
              </a:rPr>
              <a:t>Work-let Name: Work-let Name: </a:t>
            </a:r>
            <a:r>
              <a:rPr lang="en-GB" sz="1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Evaluate RLHF combined with RLAIF as an approach against RLHF &amp; RLAIF alone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7966" y="105045"/>
            <a:ext cx="75300" cy="4825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73158" y="715652"/>
            <a:ext cx="1667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chemeClr val="accent6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Worklet Details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83464" y="1109867"/>
            <a:ext cx="41671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IN" sz="1200" dirty="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Worklet ID: 23GAI23</a:t>
            </a:r>
          </a:p>
          <a:p>
            <a:pPr marL="228600" indent="-228600">
              <a:buAutoNum type="arabicPeriod"/>
            </a:pPr>
            <a:r>
              <a:rPr lang="en-IN" sz="1200" dirty="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College Name: Vellore Institute Of Technology, Chennai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9" t="20267" r="4175" b="26842"/>
          <a:stretch/>
        </p:blipFill>
        <p:spPr>
          <a:xfrm>
            <a:off x="10942081" y="105045"/>
            <a:ext cx="1249918" cy="47491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67262" y="4195157"/>
            <a:ext cx="5867778" cy="18134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67261" y="2037123"/>
            <a:ext cx="5867779" cy="19865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lvl="1"/>
            <a:r>
              <a:rPr lang="en-GB" sz="1200" b="1" dirty="0">
                <a:solidFill>
                  <a:srgbClr val="0E4094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-</a:t>
            </a:r>
            <a:r>
              <a:rPr lang="en-IN" sz="1200" b="1" dirty="0">
                <a:solidFill>
                  <a:srgbClr val="0E4094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 Prepared Multiple LLMs for Fine-Tuning</a:t>
            </a:r>
          </a:p>
          <a:p>
            <a:pPr marL="93663" lvl="1"/>
            <a:r>
              <a:rPr lang="en-IN" sz="1200" b="1" dirty="0">
                <a:solidFill>
                  <a:srgbClr val="0E4094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- Prepared Cloud Environment</a:t>
            </a:r>
          </a:p>
          <a:p>
            <a:pPr marL="93663" lvl="1"/>
            <a:r>
              <a:rPr lang="en-IN" sz="1200" b="1" dirty="0">
                <a:solidFill>
                  <a:srgbClr val="0E4094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- Summarization Task using LLM</a:t>
            </a:r>
          </a:p>
          <a:p>
            <a:pPr marL="93663" lvl="1"/>
            <a:r>
              <a:rPr lang="en-IN" sz="1200" b="1" dirty="0">
                <a:solidFill>
                  <a:srgbClr val="0E4094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- Prepared Dataset for training LLM</a:t>
            </a:r>
          </a:p>
          <a:p>
            <a:pPr marL="93663" lvl="1"/>
            <a:r>
              <a:rPr lang="en-IN" sz="1200" b="1" dirty="0">
                <a:solidFill>
                  <a:srgbClr val="0E4094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- Found methods to Apply RLHF while Fine-tuning.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67262" y="4262103"/>
            <a:ext cx="586777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0E4094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Next Steps </a:t>
            </a:r>
          </a:p>
          <a:p>
            <a:endParaRPr lang="en-IN" b="1" dirty="0">
              <a:solidFill>
                <a:srgbClr val="0E4094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r>
              <a:rPr lang="en-IN" sz="1400" b="1" dirty="0">
                <a:solidFill>
                  <a:srgbClr val="0E4094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- Locally fine-tune a LLM on the below configuration:</a:t>
            </a:r>
          </a:p>
          <a:p>
            <a:r>
              <a:rPr lang="en-IN" sz="1400" b="1" dirty="0">
                <a:solidFill>
                  <a:srgbClr val="0E4094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64 GB RAM, NVIDIA GeForce RTX 3060 12gb VRAM (Available)</a:t>
            </a:r>
          </a:p>
          <a:p>
            <a:r>
              <a:rPr lang="en-IN" sz="1400" b="1" dirty="0">
                <a:solidFill>
                  <a:srgbClr val="0E4094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128 GB RAM, NVIDIA HGX H100s (Required)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65768" y="2110196"/>
            <a:ext cx="2260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0E4094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KPIs achieved till now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139991" y="4205097"/>
            <a:ext cx="5867778" cy="17984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rgbClr val="0E4094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D</a:t>
            </a:r>
            <a:r>
              <a:rPr lang="en-IN" sz="1200" b="1" dirty="0">
                <a:solidFill>
                  <a:srgbClr val="0E4094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ataset Finalization - https://huggingface.co/datasets/Anthropic/hh-rlhf</a:t>
            </a:r>
          </a:p>
          <a:p>
            <a:r>
              <a:rPr lang="en-IN" sz="1200" b="1" dirty="0">
                <a:solidFill>
                  <a:srgbClr val="0E4094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Model Selection – Tiny Llama 1B, Mistral 7B Model.</a:t>
            </a:r>
            <a:endParaRPr lang="en-US" dirty="0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139991" y="4277046"/>
            <a:ext cx="3720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0E4094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Key Achievements/ Outcome till now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181044" y="2037123"/>
            <a:ext cx="5867778" cy="19865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rgbClr val="0E4094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- Requires Premium Subscriptions of all different cloud platforms.</a:t>
            </a:r>
          </a:p>
          <a:p>
            <a:r>
              <a:rPr lang="en-GB" sz="1200" b="1" dirty="0">
                <a:solidFill>
                  <a:srgbClr val="0E4094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- Local Fine-tuning requires exorbitant amount of GPU and RAM.</a:t>
            </a:r>
          </a:p>
          <a:p>
            <a:r>
              <a:rPr lang="en-GB" sz="1200" b="1" dirty="0">
                <a:solidFill>
                  <a:srgbClr val="0E4094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- Multiple failed attempts while fine-tuning LLMS</a:t>
            </a:r>
          </a:p>
          <a:p>
            <a:r>
              <a:rPr lang="en-GB" sz="1200" b="1" dirty="0">
                <a:solidFill>
                  <a:srgbClr val="0E4094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- Window Crashing, Azure Subscription Disabled.</a:t>
            </a:r>
          </a:p>
          <a:p>
            <a:r>
              <a:rPr lang="en-IN" sz="1200" b="1" dirty="0">
                <a:solidFill>
                  <a:srgbClr val="0E4094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- No readily available RLAIF Support form any platform.</a:t>
            </a:r>
            <a:endParaRPr lang="en-GB" sz="1200" b="1" dirty="0">
              <a:solidFill>
                <a:srgbClr val="0E4094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139991" y="2116292"/>
            <a:ext cx="3070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0E4094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Any Challenges/ Issues faced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040112" y="6489192"/>
            <a:ext cx="215188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dirty="0">
                <a:latin typeface="SamsungOne 600C" panose="020B0706030303020204" pitchFamily="34" charset="0"/>
                <a:ea typeface="SamsungOne 600C" panose="020B0706030303020204" pitchFamily="34" charset="0"/>
              </a:rPr>
              <a:t>Date: 31-01-2024</a:t>
            </a:r>
            <a:endParaRPr lang="en-US" dirty="0">
              <a:solidFill>
                <a:schemeClr val="bg1">
                  <a:lumMod val="50000"/>
                </a:schemeClr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431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1B13A4-FE25-EF73-6465-2F86F2BDA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262" y="919739"/>
            <a:ext cx="9197475" cy="57448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E6755BF-1A5E-4868-E057-4E40767C3B87}"/>
              </a:ext>
            </a:extLst>
          </p:cNvPr>
          <p:cNvSpPr/>
          <p:nvPr/>
        </p:nvSpPr>
        <p:spPr>
          <a:xfrm>
            <a:off x="1" y="105045"/>
            <a:ext cx="169332" cy="482531"/>
          </a:xfrm>
          <a:prstGeom prst="rect">
            <a:avLst/>
          </a:prstGeom>
          <a:solidFill>
            <a:srgbClr val="0E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971BBE-F1D6-90FA-E302-54F73EE5DABE}"/>
              </a:ext>
            </a:extLst>
          </p:cNvPr>
          <p:cNvSpPr/>
          <p:nvPr/>
        </p:nvSpPr>
        <p:spPr>
          <a:xfrm>
            <a:off x="237966" y="105045"/>
            <a:ext cx="75300" cy="4825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3A2E14-1340-D9FE-D300-5273622CDB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9" t="20267" r="4175" b="26842"/>
          <a:stretch/>
        </p:blipFill>
        <p:spPr>
          <a:xfrm>
            <a:off x="10942081" y="112666"/>
            <a:ext cx="1249918" cy="47491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F544A7FD-C482-575F-F8F4-78D7457DE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0644"/>
            <a:ext cx="9736015" cy="474911"/>
          </a:xfrm>
        </p:spPr>
        <p:txBody>
          <a:bodyPr>
            <a:normAutofit fontScale="90000"/>
          </a:bodyPr>
          <a:lstStyle/>
          <a:p>
            <a:r>
              <a:rPr lang="en-GB" sz="1800" dirty="0">
                <a:latin typeface="+mn-lt"/>
                <a:ea typeface="+mn-ea"/>
                <a:cs typeface="+mn-cs"/>
              </a:rPr>
              <a:t>Dataset: Anthropic/hh-rlhf</a:t>
            </a:r>
            <a:br>
              <a:rPr lang="en-GB" sz="1800" dirty="0">
                <a:latin typeface="+mn-lt"/>
                <a:ea typeface="+mn-ea"/>
                <a:cs typeface="+mn-cs"/>
              </a:rPr>
            </a:br>
            <a:r>
              <a:rPr lang="en-GB" sz="1800" dirty="0">
                <a:latin typeface="+mn-lt"/>
                <a:ea typeface="+mn-ea"/>
                <a:cs typeface="+mn-cs"/>
              </a:rPr>
              <a:t>Dataset Size: 170k rows</a:t>
            </a:r>
            <a:br>
              <a:rPr lang="en-GB" sz="1800" dirty="0">
                <a:latin typeface="+mn-lt"/>
                <a:ea typeface="+mn-ea"/>
                <a:cs typeface="+mn-cs"/>
              </a:rPr>
            </a:br>
            <a:r>
              <a:rPr lang="en-GB" sz="1800" dirty="0">
                <a:latin typeface="+mn-lt"/>
                <a:ea typeface="+mn-ea"/>
                <a:cs typeface="+mn-cs"/>
              </a:rPr>
              <a:t>Dataset Description: Classification of Harmful and Harmless Prompts.</a:t>
            </a:r>
            <a:endParaRPr lang="en-IN" sz="18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870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CF0E39-A488-A387-3126-8A3C2D573D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84"/>
          <a:stretch/>
        </p:blipFill>
        <p:spPr>
          <a:xfrm>
            <a:off x="0" y="1160585"/>
            <a:ext cx="12192000" cy="56974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695EE7-12DB-D70F-3D36-79E9770FD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892" y="105509"/>
            <a:ext cx="10386646" cy="1055076"/>
          </a:xfrm>
        </p:spPr>
        <p:txBody>
          <a:bodyPr>
            <a:normAutofit fontScale="90000"/>
          </a:bodyPr>
          <a:lstStyle/>
          <a:p>
            <a:r>
              <a:rPr lang="en-GB" sz="1800" dirty="0">
                <a:latin typeface="+mn-lt"/>
                <a:ea typeface="+mn-ea"/>
                <a:cs typeface="+mn-cs"/>
              </a:rPr>
              <a:t>Dataset: medical_cord19</a:t>
            </a:r>
            <a:br>
              <a:rPr lang="en-GB" sz="1800" dirty="0">
                <a:latin typeface="+mn-lt"/>
                <a:ea typeface="+mn-ea"/>
                <a:cs typeface="+mn-cs"/>
              </a:rPr>
            </a:br>
            <a:r>
              <a:rPr lang="en-GB" sz="1800" dirty="0">
                <a:latin typeface="+mn-lt"/>
                <a:ea typeface="+mn-ea"/>
                <a:cs typeface="+mn-cs"/>
              </a:rPr>
              <a:t>Dataset Size: 300k rows</a:t>
            </a:r>
            <a:br>
              <a:rPr lang="en-GB" sz="1800" dirty="0">
                <a:latin typeface="+mn-lt"/>
                <a:ea typeface="+mn-ea"/>
                <a:cs typeface="+mn-cs"/>
              </a:rPr>
            </a:br>
            <a:r>
              <a:rPr lang="en-GB" sz="1800" dirty="0">
                <a:latin typeface="+mn-lt"/>
                <a:ea typeface="+mn-ea"/>
                <a:cs typeface="+mn-cs"/>
              </a:rPr>
              <a:t>Dataset Description: This dataset contains large amounts of biomedical abstracts and corresponding summaries.</a:t>
            </a:r>
            <a:endParaRPr lang="en-IN" sz="1800" dirty="0">
              <a:latin typeface="+mn-lt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22DADF-57C6-FE88-897D-B8F7C0CC0390}"/>
              </a:ext>
            </a:extLst>
          </p:cNvPr>
          <p:cNvSpPr/>
          <p:nvPr/>
        </p:nvSpPr>
        <p:spPr>
          <a:xfrm>
            <a:off x="1" y="105045"/>
            <a:ext cx="169332" cy="482531"/>
          </a:xfrm>
          <a:prstGeom prst="rect">
            <a:avLst/>
          </a:prstGeom>
          <a:solidFill>
            <a:srgbClr val="0E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CBEDF8-ACEF-A4DB-8923-88F3CAD0761C}"/>
              </a:ext>
            </a:extLst>
          </p:cNvPr>
          <p:cNvSpPr/>
          <p:nvPr/>
        </p:nvSpPr>
        <p:spPr>
          <a:xfrm>
            <a:off x="237966" y="105045"/>
            <a:ext cx="75300" cy="4825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38FB88-D6B4-518D-F77C-6A21B827CB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9" t="20267" r="4175" b="26842"/>
          <a:stretch/>
        </p:blipFill>
        <p:spPr>
          <a:xfrm>
            <a:off x="10942081" y="112666"/>
            <a:ext cx="1249918" cy="47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876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ACDAEB-C8B3-E443-7157-D046656FF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Microsoft Azure DataBricks Implementation for Fine-Tuning</a:t>
            </a:r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A291C5-47D7-F8EB-B9AD-D3A0B0684676}"/>
              </a:ext>
            </a:extLst>
          </p:cNvPr>
          <p:cNvSpPr/>
          <p:nvPr/>
        </p:nvSpPr>
        <p:spPr>
          <a:xfrm>
            <a:off x="1" y="105045"/>
            <a:ext cx="169332" cy="482531"/>
          </a:xfrm>
          <a:prstGeom prst="rect">
            <a:avLst/>
          </a:prstGeom>
          <a:solidFill>
            <a:srgbClr val="0E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869FB9-D9E6-112D-54D8-9B0A987C0B44}"/>
              </a:ext>
            </a:extLst>
          </p:cNvPr>
          <p:cNvSpPr/>
          <p:nvPr/>
        </p:nvSpPr>
        <p:spPr>
          <a:xfrm>
            <a:off x="237966" y="105045"/>
            <a:ext cx="75300" cy="4825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B6B80-B5E7-DC69-A0C4-11B537943C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9" t="20267" r="4175" b="26842"/>
          <a:stretch/>
        </p:blipFill>
        <p:spPr>
          <a:xfrm>
            <a:off x="10942081" y="105045"/>
            <a:ext cx="1249918" cy="47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177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0356D3-DAC0-0D54-B6BC-C756BB088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101" y="837536"/>
            <a:ext cx="9323798" cy="58410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EEF01D-1638-0456-09D1-33BBC148453A}"/>
              </a:ext>
            </a:extLst>
          </p:cNvPr>
          <p:cNvSpPr txBox="1"/>
          <p:nvPr/>
        </p:nvSpPr>
        <p:spPr>
          <a:xfrm>
            <a:off x="559458" y="157834"/>
            <a:ext cx="3378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Azure Databricks Implementation: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2A5467-74F3-5675-9781-561C29A4DF00}"/>
              </a:ext>
            </a:extLst>
          </p:cNvPr>
          <p:cNvSpPr/>
          <p:nvPr/>
        </p:nvSpPr>
        <p:spPr>
          <a:xfrm>
            <a:off x="1" y="105045"/>
            <a:ext cx="169332" cy="482531"/>
          </a:xfrm>
          <a:prstGeom prst="rect">
            <a:avLst/>
          </a:prstGeom>
          <a:solidFill>
            <a:srgbClr val="0E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0EB150-C441-782F-CF19-1211303347AA}"/>
              </a:ext>
            </a:extLst>
          </p:cNvPr>
          <p:cNvSpPr/>
          <p:nvPr/>
        </p:nvSpPr>
        <p:spPr>
          <a:xfrm>
            <a:off x="237966" y="105045"/>
            <a:ext cx="75300" cy="4825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96A0B7-2F5C-E1C0-2646-11B8494399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9" t="20267" r="4175" b="26842"/>
          <a:stretch/>
        </p:blipFill>
        <p:spPr>
          <a:xfrm>
            <a:off x="10942081" y="105045"/>
            <a:ext cx="1249918" cy="47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03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9211F1-B229-C824-530A-19BB16965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50" y="796703"/>
            <a:ext cx="9541931" cy="59562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32A191-BFF9-6FCB-E73A-BA17F0700447}"/>
              </a:ext>
            </a:extLst>
          </p:cNvPr>
          <p:cNvSpPr txBox="1"/>
          <p:nvPr/>
        </p:nvSpPr>
        <p:spPr>
          <a:xfrm>
            <a:off x="500332" y="157834"/>
            <a:ext cx="2984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DataBricks</a:t>
            </a:r>
            <a:r>
              <a:rPr lang="en-IN" dirty="0"/>
              <a:t> cluster (available):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ADEA4B-5FE3-C889-FDAA-06B759BD2962}"/>
              </a:ext>
            </a:extLst>
          </p:cNvPr>
          <p:cNvSpPr/>
          <p:nvPr/>
        </p:nvSpPr>
        <p:spPr>
          <a:xfrm>
            <a:off x="1" y="105045"/>
            <a:ext cx="169332" cy="482531"/>
          </a:xfrm>
          <a:prstGeom prst="rect">
            <a:avLst/>
          </a:prstGeom>
          <a:solidFill>
            <a:srgbClr val="0E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B6FF40-85B5-9317-C0A0-97BD8BA2F90A}"/>
              </a:ext>
            </a:extLst>
          </p:cNvPr>
          <p:cNvSpPr/>
          <p:nvPr/>
        </p:nvSpPr>
        <p:spPr>
          <a:xfrm>
            <a:off x="237966" y="105045"/>
            <a:ext cx="75300" cy="4825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19CE71-59F0-6BE2-18A8-7EAE5653AA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9" t="20267" r="4175" b="26842"/>
          <a:stretch/>
        </p:blipFill>
        <p:spPr>
          <a:xfrm>
            <a:off x="10942081" y="105045"/>
            <a:ext cx="1249918" cy="47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764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C015CC-77F2-6F10-91F2-FE5E159CA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592" y="1065096"/>
            <a:ext cx="5354816" cy="57929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747A85E-47F9-561B-7B11-A5EA92F65185}"/>
              </a:ext>
            </a:extLst>
          </p:cNvPr>
          <p:cNvSpPr/>
          <p:nvPr/>
        </p:nvSpPr>
        <p:spPr>
          <a:xfrm>
            <a:off x="1" y="105045"/>
            <a:ext cx="169332" cy="482531"/>
          </a:xfrm>
          <a:prstGeom prst="rect">
            <a:avLst/>
          </a:prstGeom>
          <a:solidFill>
            <a:srgbClr val="0E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6EEC34-3E8D-7BFC-90C6-4F130452A244}"/>
              </a:ext>
            </a:extLst>
          </p:cNvPr>
          <p:cNvSpPr/>
          <p:nvPr/>
        </p:nvSpPr>
        <p:spPr>
          <a:xfrm>
            <a:off x="237966" y="105045"/>
            <a:ext cx="75300" cy="4825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3FEE16-3301-0343-25A8-4AC95DAEA0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9" t="20267" r="4175" b="26842"/>
          <a:stretch/>
        </p:blipFill>
        <p:spPr>
          <a:xfrm>
            <a:off x="10942081" y="105045"/>
            <a:ext cx="1249918" cy="4749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3C5B41-517E-0E67-2D3E-829D3034FA24}"/>
              </a:ext>
            </a:extLst>
          </p:cNvPr>
          <p:cNvSpPr txBox="1"/>
          <p:nvPr/>
        </p:nvSpPr>
        <p:spPr>
          <a:xfrm>
            <a:off x="485235" y="157834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Required Cluster:</a:t>
            </a:r>
          </a:p>
        </p:txBody>
      </p:sp>
    </p:spTree>
    <p:extLst>
      <p:ext uri="{BB962C8B-B14F-4D97-AF65-F5344CB8AC3E}">
        <p14:creationId xmlns:p14="http://schemas.microsoft.com/office/powerpoint/2010/main" val="3612406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C16614-643F-7028-DDCF-7A66AFFA1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153" y="932412"/>
            <a:ext cx="7659693" cy="57677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0692F7C-9519-CE1B-9BEA-3B5489732A01}"/>
              </a:ext>
            </a:extLst>
          </p:cNvPr>
          <p:cNvSpPr/>
          <p:nvPr/>
        </p:nvSpPr>
        <p:spPr>
          <a:xfrm>
            <a:off x="1" y="105045"/>
            <a:ext cx="169332" cy="482531"/>
          </a:xfrm>
          <a:prstGeom prst="rect">
            <a:avLst/>
          </a:prstGeom>
          <a:solidFill>
            <a:srgbClr val="0E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73E8C5-7D72-E067-3C27-D6BC9FD50A75}"/>
              </a:ext>
            </a:extLst>
          </p:cNvPr>
          <p:cNvSpPr/>
          <p:nvPr/>
        </p:nvSpPr>
        <p:spPr>
          <a:xfrm>
            <a:off x="237966" y="105045"/>
            <a:ext cx="75300" cy="4825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CF4F32-455B-5FE0-17B5-C4D9984F59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9" t="20267" r="4175" b="26842"/>
          <a:stretch/>
        </p:blipFill>
        <p:spPr>
          <a:xfrm>
            <a:off x="10942081" y="105045"/>
            <a:ext cx="1249918" cy="4749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F75F7C-9D83-AFB0-29CB-441DA74D4D13}"/>
              </a:ext>
            </a:extLst>
          </p:cNvPr>
          <p:cNvSpPr txBox="1"/>
          <p:nvPr/>
        </p:nvSpPr>
        <p:spPr>
          <a:xfrm>
            <a:off x="432758" y="157834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Issue with Azure Student Account</a:t>
            </a:r>
          </a:p>
        </p:txBody>
      </p:sp>
    </p:spTree>
    <p:extLst>
      <p:ext uri="{BB962C8B-B14F-4D97-AF65-F5344CB8AC3E}">
        <p14:creationId xmlns:p14="http://schemas.microsoft.com/office/powerpoint/2010/main" val="3886087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8D5616F9BF194488B07F0627BAB481" ma:contentTypeVersion="0" ma:contentTypeDescription="Create a new document." ma:contentTypeScope="" ma:versionID="a03a99aabb1e89e7b494f7f7c7c5383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ff03dde4259c08ff71d8d05c94e2e99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CC52CD1-58C0-485B-9619-B9EBD43EE18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AA45360-03A4-4567-9FDE-03C8691D85E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54A7D69-8D57-4DF2-9544-252FB4EB02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4825</TotalTime>
  <Words>391</Words>
  <Application>Microsoft Office PowerPoint</Application>
  <PresentationFormat>Widescreen</PresentationFormat>
  <Paragraphs>56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</vt:lpstr>
      <vt:lpstr>Calibri Light</vt:lpstr>
      <vt:lpstr>SamsungOne 600C</vt:lpstr>
      <vt:lpstr>Office Theme</vt:lpstr>
      <vt:lpstr>PowerPoint Presentation</vt:lpstr>
      <vt:lpstr>PowerPoint Presentation</vt:lpstr>
      <vt:lpstr>Dataset: Anthropic/hh-rlhf Dataset Size: 170k rows Dataset Description: Classification of Harmful and Harmless Prompts.</vt:lpstr>
      <vt:lpstr>Dataset: medical_cord19 Dataset Size: 300k rows Dataset Description: This dataset contains large amounts of biomedical abstracts and corresponding summaries.</vt:lpstr>
      <vt:lpstr>Microsoft Azure DataBricks Implementation for Fine-Tuning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Further Plans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Saad Hashmi/Tech Mgmt /SRI-Bangalore/Professional/삼성전자</dc:creator>
  <cp:lastModifiedBy>Abhay Krishna</cp:lastModifiedBy>
  <cp:revision>57</cp:revision>
  <cp:lastPrinted>2019-06-27T12:08:24Z</cp:lastPrinted>
  <dcterms:created xsi:type="dcterms:W3CDTF">2019-04-12T08:37:01Z</dcterms:created>
  <dcterms:modified xsi:type="dcterms:W3CDTF">2024-01-31T10:02:13Z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ContentTypeId">
    <vt:lpwstr>0x010100168D5616F9BF194488B07F0627BAB481</vt:lpwstr>
  </property>
</Properties>
</file>